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3" r:id="rId1"/>
  </p:sldMasterIdLst>
  <p:sldIdLst>
    <p:sldId id="336" r:id="rId2"/>
    <p:sldId id="327" r:id="rId3"/>
    <p:sldId id="328" r:id="rId4"/>
    <p:sldId id="329" r:id="rId5"/>
    <p:sldId id="330" r:id="rId6"/>
    <p:sldId id="331" r:id="rId7"/>
    <p:sldId id="332" r:id="rId8"/>
    <p:sldId id="333" r:id="rId9"/>
    <p:sldId id="334" r:id="rId10"/>
    <p:sldId id="33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5" autoAdjust="0"/>
    <p:restoredTop sz="94660"/>
  </p:normalViewPr>
  <p:slideViewPr>
    <p:cSldViewPr snapToGrid="0">
      <p:cViewPr varScale="1">
        <p:scale>
          <a:sx n="73" d="100"/>
          <a:sy n="73" d="100"/>
        </p:scale>
        <p:origin x="54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26CF-81FA-44D9-97B1-C74B6AB45433}" type="datetimeFigureOut">
              <a:rPr lang="nl-NL" smtClean="0"/>
              <a:t>9-3-2020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1208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26CF-81FA-44D9-97B1-C74B6AB45433}" type="datetimeFigureOut">
              <a:rPr lang="nl-NL" smtClean="0"/>
              <a:t>9-3-2020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78833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26CF-81FA-44D9-97B1-C74B6AB45433}" type="datetimeFigureOut">
              <a:rPr lang="nl-NL" smtClean="0"/>
              <a:t>9-3-2020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271660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26CF-81FA-44D9-97B1-C74B6AB45433}" type="datetimeFigureOut">
              <a:rPr lang="nl-NL" smtClean="0"/>
              <a:t>9-3-2020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45551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26CF-81FA-44D9-97B1-C74B6AB45433}" type="datetimeFigureOut">
              <a:rPr lang="nl-NL" smtClean="0"/>
              <a:t>9-3-2020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405175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26CF-81FA-44D9-97B1-C74B6AB45433}" type="datetimeFigureOut">
              <a:rPr lang="nl-NL" smtClean="0"/>
              <a:t>9-3-2020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484696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26CF-81FA-44D9-97B1-C74B6AB45433}" type="datetimeFigureOut">
              <a:rPr lang="nl-NL" smtClean="0"/>
              <a:t>9-3-2020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1432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26CF-81FA-44D9-97B1-C74B6AB45433}" type="datetimeFigureOut">
              <a:rPr lang="nl-NL" smtClean="0"/>
              <a:t>9-3-2020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30710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26CF-81FA-44D9-97B1-C74B6AB45433}" type="datetimeFigureOut">
              <a:rPr lang="nl-NL" smtClean="0"/>
              <a:t>9-3-2020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50164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26CF-81FA-44D9-97B1-C74B6AB45433}" type="datetimeFigureOut">
              <a:rPr lang="nl-NL" smtClean="0"/>
              <a:t>9-3-2020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52011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26CF-81FA-44D9-97B1-C74B6AB45433}" type="datetimeFigureOut">
              <a:rPr lang="nl-NL" smtClean="0"/>
              <a:t>9-3-2020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39370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26CF-81FA-44D9-97B1-C74B6AB45433}" type="datetimeFigureOut">
              <a:rPr lang="nl-NL" smtClean="0"/>
              <a:t>9-3-2020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2961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26CF-81FA-44D9-97B1-C74B6AB45433}" type="datetimeFigureOut">
              <a:rPr lang="nl-NL" smtClean="0"/>
              <a:t>9-3-2020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47479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26CF-81FA-44D9-97B1-C74B6AB45433}" type="datetimeFigureOut">
              <a:rPr lang="nl-NL" smtClean="0"/>
              <a:t>9-3-2020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6833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26CF-81FA-44D9-97B1-C74B6AB45433}" type="datetimeFigureOut">
              <a:rPr lang="nl-NL" smtClean="0"/>
              <a:t>9-3-2020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84102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26CF-81FA-44D9-97B1-C74B6AB45433}" type="datetimeFigureOut">
              <a:rPr lang="nl-NL" smtClean="0"/>
              <a:t>9-3-2020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22686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FA26CF-81FA-44D9-97B1-C74B6AB45433}" type="datetimeFigureOut">
              <a:rPr lang="nl-NL" smtClean="0"/>
              <a:t>9-3-2020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46276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4" r:id="rId1"/>
    <p:sldLayoutId id="2147483985" r:id="rId2"/>
    <p:sldLayoutId id="2147483986" r:id="rId3"/>
    <p:sldLayoutId id="2147483987" r:id="rId4"/>
    <p:sldLayoutId id="2147483988" r:id="rId5"/>
    <p:sldLayoutId id="2147483989" r:id="rId6"/>
    <p:sldLayoutId id="2147483990" r:id="rId7"/>
    <p:sldLayoutId id="2147483991" r:id="rId8"/>
    <p:sldLayoutId id="2147483992" r:id="rId9"/>
    <p:sldLayoutId id="2147483993" r:id="rId10"/>
    <p:sldLayoutId id="2147483994" r:id="rId11"/>
    <p:sldLayoutId id="2147483995" r:id="rId12"/>
    <p:sldLayoutId id="2147483996" r:id="rId13"/>
    <p:sldLayoutId id="2147483997" r:id="rId14"/>
    <p:sldLayoutId id="2147483998" r:id="rId15"/>
    <p:sldLayoutId id="214748399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052A02-6BC9-4F16-9279-C8653C8C15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97617" y="1129555"/>
            <a:ext cx="7766936" cy="1646302"/>
          </a:xfrm>
        </p:spPr>
        <p:txBody>
          <a:bodyPr>
            <a:normAutofit fontScale="90000"/>
          </a:bodyPr>
          <a:lstStyle/>
          <a:p>
            <a:r>
              <a:rPr lang="nl-NL" sz="3500" dirty="0">
                <a:solidFill>
                  <a:schemeClr val="accent2"/>
                </a:solidFill>
              </a:rPr>
              <a:t>Deskundigheid en kwaliteit</a:t>
            </a:r>
            <a:br>
              <a:rPr lang="nl-NL" sz="3500" dirty="0">
                <a:solidFill>
                  <a:schemeClr val="accent2"/>
                </a:solidFill>
              </a:rPr>
            </a:br>
            <a:r>
              <a:rPr lang="nl-NL" sz="3500" dirty="0">
                <a:solidFill>
                  <a:schemeClr val="accent2"/>
                </a:solidFill>
              </a:rPr>
              <a:t>		   Thema 14</a:t>
            </a:r>
            <a:r>
              <a:rPr lang="nl-NL" sz="3500" dirty="0">
                <a:solidFill>
                  <a:schemeClr val="tx1"/>
                </a:solidFill>
              </a:rPr>
              <a:t/>
            </a:r>
            <a:br>
              <a:rPr lang="nl-NL" sz="3500" dirty="0">
                <a:solidFill>
                  <a:schemeClr val="tx1"/>
                </a:solidFill>
              </a:rPr>
            </a:br>
            <a:endParaRPr lang="nl-NL" sz="3500" dirty="0">
              <a:solidFill>
                <a:schemeClr val="tx1"/>
              </a:solidFill>
            </a:endParaRP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5C94302-FBDB-48DC-8F7E-761F766704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97617" y="2332101"/>
            <a:ext cx="7766936" cy="1096899"/>
          </a:xfrm>
        </p:spPr>
        <p:txBody>
          <a:bodyPr>
            <a:normAutofit/>
          </a:bodyPr>
          <a:lstStyle/>
          <a:p>
            <a:r>
              <a:rPr lang="nl-NL" dirty="0" smtClean="0">
                <a:solidFill>
                  <a:schemeClr val="accent2"/>
                </a:solidFill>
              </a:rPr>
              <a:t>W17MZ</a:t>
            </a:r>
            <a:endParaRPr lang="nl-NL" dirty="0">
              <a:solidFill>
                <a:schemeClr val="accent2"/>
              </a:solidFill>
            </a:endParaRPr>
          </a:p>
        </p:txBody>
      </p:sp>
      <p:sp>
        <p:nvSpPr>
          <p:cNvPr id="4" name="AutoShape 2" descr="Afbeeldingsresultaat voor introspection">
            <a:extLst>
              <a:ext uri="{FF2B5EF4-FFF2-40B4-BE49-F238E27FC236}">
                <a16:creationId xmlns:a16="http://schemas.microsoft.com/office/drawing/2014/main" id="{CE996C49-55B6-413E-8CC6-8A9C9217460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6118" y="3204929"/>
            <a:ext cx="5095059" cy="2853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9408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09749"/>
          </a:xfrm>
        </p:spPr>
        <p:txBody>
          <a:bodyPr/>
          <a:lstStyle/>
          <a:p>
            <a:r>
              <a:rPr lang="nl-NL" dirty="0" smtClean="0"/>
              <a:t>Opdrachten </a:t>
            </a:r>
            <a:r>
              <a:rPr lang="nl-NL" dirty="0" err="1" smtClean="0"/>
              <a:t>Angerenstein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319349"/>
            <a:ext cx="8596668" cy="3880773"/>
          </a:xfrm>
        </p:spPr>
        <p:txBody>
          <a:bodyPr/>
          <a:lstStyle/>
          <a:p>
            <a:r>
              <a:rPr lang="nl-NL" dirty="0"/>
              <a:t>Ga naar van welzijn.angerenstein.nl</a:t>
            </a:r>
          </a:p>
          <a:p>
            <a:r>
              <a:rPr lang="nl-NL" dirty="0"/>
              <a:t>Ga naar Maatschappelijke </a:t>
            </a:r>
            <a:r>
              <a:rPr lang="nl-NL" dirty="0" smtClean="0"/>
              <a:t>Zorg</a:t>
            </a:r>
            <a:endParaRPr lang="nl-NL" dirty="0"/>
          </a:p>
          <a:p>
            <a:r>
              <a:rPr lang="nl-NL" dirty="0"/>
              <a:t>Ga dan naar boek </a:t>
            </a:r>
            <a:r>
              <a:rPr lang="nl-NL" dirty="0" smtClean="0"/>
              <a:t>Maatschappelijke zorg 2</a:t>
            </a:r>
            <a:endParaRPr lang="nl-NL" dirty="0"/>
          </a:p>
          <a:p>
            <a:r>
              <a:rPr lang="nl-NL" dirty="0"/>
              <a:t>Naar VW </a:t>
            </a:r>
            <a:r>
              <a:rPr lang="nl-NL"/>
              <a:t>thema </a:t>
            </a:r>
            <a:r>
              <a:rPr lang="nl-NL" smtClean="0"/>
              <a:t>14</a:t>
            </a:r>
            <a:endParaRPr lang="nl-NL" dirty="0"/>
          </a:p>
          <a:p>
            <a:r>
              <a:rPr lang="nl-NL" dirty="0"/>
              <a:t>Maak opdracht </a:t>
            </a:r>
            <a:r>
              <a:rPr lang="nl-NL" dirty="0" smtClean="0"/>
              <a:t>15 &amp; 16, </a:t>
            </a:r>
            <a:r>
              <a:rPr lang="nl-NL" dirty="0"/>
              <a:t>samen overleggen is prima</a:t>
            </a:r>
          </a:p>
          <a:p>
            <a:r>
              <a:rPr lang="nl-NL" dirty="0"/>
              <a:t>Sla je opdrachten goed op in je pc, is aan het eind van LP </a:t>
            </a:r>
            <a:r>
              <a:rPr lang="nl-NL" dirty="0" smtClean="0"/>
              <a:t>11 je </a:t>
            </a:r>
            <a:r>
              <a:rPr lang="nl-NL" dirty="0"/>
              <a:t>bewijs van inzet en voorwaarde om </a:t>
            </a:r>
            <a:r>
              <a:rPr lang="nl-NL" u="sng" dirty="0"/>
              <a:t>de toets </a:t>
            </a:r>
            <a:r>
              <a:rPr lang="nl-NL" dirty="0"/>
              <a:t>te kunnen halen.</a:t>
            </a:r>
          </a:p>
          <a:p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4" y="5442721"/>
            <a:ext cx="3905250" cy="1171575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74002" y="-1"/>
            <a:ext cx="2917998" cy="4159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7600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Kwaliteit waarborgen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429069"/>
            <a:ext cx="8596668" cy="3880773"/>
          </a:xfrm>
        </p:spPr>
        <p:txBody>
          <a:bodyPr/>
          <a:lstStyle/>
          <a:p>
            <a:r>
              <a:rPr lang="nl-NL" dirty="0" smtClean="0"/>
              <a:t>Verschillende organen zetten zich in voor waarborgen kwaliteit</a:t>
            </a:r>
          </a:p>
          <a:p>
            <a:pPr>
              <a:buFontTx/>
              <a:buChar char="-"/>
            </a:pPr>
            <a:r>
              <a:rPr lang="nl-NL" dirty="0" smtClean="0"/>
              <a:t>Cliëntenraden</a:t>
            </a:r>
          </a:p>
          <a:p>
            <a:pPr>
              <a:buFontTx/>
              <a:buChar char="-"/>
            </a:pPr>
            <a:r>
              <a:rPr lang="nl-NL" dirty="0" smtClean="0"/>
              <a:t>Patiëntenverenigingen</a:t>
            </a:r>
          </a:p>
          <a:p>
            <a:pPr>
              <a:buFontTx/>
              <a:buChar char="-"/>
            </a:pPr>
            <a:r>
              <a:rPr lang="nl-NL" dirty="0" smtClean="0"/>
              <a:t>Vertrouwenspersonen</a:t>
            </a:r>
          </a:p>
          <a:p>
            <a:pPr>
              <a:buFontTx/>
              <a:buChar char="-"/>
            </a:pPr>
            <a:r>
              <a:rPr lang="nl-NL" dirty="0" smtClean="0"/>
              <a:t>Klachtenfunctionarissen</a:t>
            </a:r>
          </a:p>
          <a:p>
            <a:pPr>
              <a:buFontTx/>
              <a:buChar char="-"/>
            </a:pPr>
            <a:r>
              <a:rPr lang="nl-NL" dirty="0" smtClean="0"/>
              <a:t>Geschilleninstanties</a:t>
            </a:r>
          </a:p>
          <a:p>
            <a:pPr>
              <a:buFontTx/>
              <a:buChar char="-"/>
            </a:pPr>
            <a:r>
              <a:rPr lang="nl-NL" dirty="0" smtClean="0"/>
              <a:t>Klachtencommissies</a:t>
            </a:r>
          </a:p>
          <a:p>
            <a:r>
              <a:rPr lang="nl-NL" dirty="0" smtClean="0"/>
              <a:t>Aan jullie de mooie taak cliënten (en vertegenwoordigers) naar het juiste orgaan te sturen voor de juiste ondersteuning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12480" y="4582440"/>
            <a:ext cx="3779520" cy="2275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5875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000" dirty="0" smtClean="0"/>
              <a:t>Verschillend situaties….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376818"/>
            <a:ext cx="8596668" cy="3880773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Conflictsituatie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Ziekte gerelateerde problemen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Vertrouwelijke problemen</a:t>
            </a:r>
          </a:p>
          <a:p>
            <a:pPr marL="0" indent="0">
              <a:buNone/>
            </a:pPr>
            <a:r>
              <a:rPr lang="nl-NL" sz="2800" dirty="0" smtClean="0">
                <a:solidFill>
                  <a:srgbClr val="90C226"/>
                </a:solidFill>
                <a:ea typeface="+mj-ea"/>
                <a:cs typeface="+mj-cs"/>
              </a:rPr>
              <a:t>…vragen om verschillende handelingswijzen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2620864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Conflictsituatie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70000"/>
            <a:ext cx="8596668" cy="3880773"/>
          </a:xfrm>
        </p:spPr>
        <p:txBody>
          <a:bodyPr/>
          <a:lstStyle/>
          <a:p>
            <a:r>
              <a:rPr lang="nl-NL" dirty="0" smtClean="0"/>
              <a:t>Onenigheid tussen cliënt en hulpverlener of zorginstantie (handelen/beleid)</a:t>
            </a:r>
          </a:p>
          <a:p>
            <a:r>
              <a:rPr lang="nl-NL" dirty="0" smtClean="0"/>
              <a:t>Er is een ‘verschil van mening’</a:t>
            </a:r>
          </a:p>
          <a:p>
            <a:r>
              <a:rPr lang="nl-NL" dirty="0" smtClean="0"/>
              <a:t>Onbetaalde rekening/onbeleefde houding hulpverlener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u="sng" dirty="0" smtClean="0"/>
              <a:t>Belangrijk voor jullie:</a:t>
            </a:r>
          </a:p>
          <a:p>
            <a:pPr marL="0" indent="0">
              <a:buNone/>
            </a:pPr>
            <a:r>
              <a:rPr lang="nl-NL" dirty="0" smtClean="0">
                <a:solidFill>
                  <a:srgbClr val="FF0000"/>
                </a:solidFill>
              </a:rPr>
              <a:t>Is er in je instelling een klachtenfunctionaris of enkel een vertrouwenspersoon?</a:t>
            </a:r>
          </a:p>
          <a:p>
            <a:pPr marL="0" indent="0">
              <a:buNone/>
            </a:pPr>
            <a:r>
              <a:rPr lang="nl-NL" dirty="0" smtClean="0"/>
              <a:t>Altijd </a:t>
            </a:r>
            <a:r>
              <a:rPr lang="nl-NL" u="sng" dirty="0" smtClean="0"/>
              <a:t>eerst </a:t>
            </a:r>
            <a:r>
              <a:rPr lang="nl-NL" dirty="0" smtClean="0"/>
              <a:t>doorsturen naar klachtenfunctionaris</a:t>
            </a:r>
          </a:p>
          <a:p>
            <a:pPr marL="0" indent="0">
              <a:buNone/>
            </a:pPr>
            <a:r>
              <a:rPr lang="nl-NL" dirty="0" smtClean="0"/>
              <a:t>Is deze er niet??? -&gt; </a:t>
            </a:r>
            <a:r>
              <a:rPr lang="nl-NL" u="sng" dirty="0" smtClean="0"/>
              <a:t>vertrouwenspersoon</a:t>
            </a:r>
          </a:p>
          <a:p>
            <a:pPr marL="0" indent="0">
              <a:buNone/>
            </a:pPr>
            <a:r>
              <a:rPr lang="nl-NL" dirty="0" smtClean="0"/>
              <a:t>Beiden zullen in de praktijk hetzelfde doen: </a:t>
            </a:r>
            <a:r>
              <a:rPr lang="nl-NL" u="sng" dirty="0" smtClean="0"/>
              <a:t>opstarten klachtenprocedure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78492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Ziekte gerelateerde problemen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3" y="1270000"/>
            <a:ext cx="9302689" cy="3880773"/>
          </a:xfrm>
        </p:spPr>
        <p:txBody>
          <a:bodyPr/>
          <a:lstStyle/>
          <a:p>
            <a:r>
              <a:rPr lang="nl-NL" dirty="0" smtClean="0"/>
              <a:t>Stuit cliënt op een probleem die raakt aan zijn ziekte?</a:t>
            </a:r>
          </a:p>
          <a:p>
            <a:r>
              <a:rPr lang="nl-NL" dirty="0" smtClean="0"/>
              <a:t>Geef dan aan dat hij kan ‘aankloppen’ bij de patiëntenvereniging voor de juiste (extra) ondersteuning en vooral advies</a:t>
            </a:r>
          </a:p>
          <a:p>
            <a:r>
              <a:rPr lang="nl-NL" dirty="0" smtClean="0"/>
              <a:t>Desgewenst kan het advies van de patiëntenvereniging weer worden teruggekoppeld aan de cliëntenraad als dit bijvoorbeeld voor meerderen interessant is.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7097" y="3210878"/>
            <a:ext cx="5669280" cy="2925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1965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Vertrouwelijke problemen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85894" y="1230811"/>
            <a:ext cx="8596668" cy="3880773"/>
          </a:xfrm>
        </p:spPr>
        <p:txBody>
          <a:bodyPr/>
          <a:lstStyle/>
          <a:p>
            <a:r>
              <a:rPr lang="nl-NL" dirty="0" smtClean="0"/>
              <a:t>Bij gespreksonderwerpen waarvoor cliënt zich schaamt</a:t>
            </a:r>
          </a:p>
          <a:p>
            <a:r>
              <a:rPr lang="nl-NL" dirty="0" smtClean="0"/>
              <a:t>Vertrouwelijk bespreken</a:t>
            </a:r>
          </a:p>
          <a:p>
            <a:r>
              <a:rPr lang="nl-NL" dirty="0" smtClean="0"/>
              <a:t>Waar denk je aan om vertrouwelijkheid te waarborgen?</a:t>
            </a:r>
          </a:p>
          <a:p>
            <a:pPr>
              <a:buFontTx/>
              <a:buChar char="-"/>
            </a:pP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05340" y="0"/>
            <a:ext cx="2886659" cy="2873829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116" y="3302359"/>
            <a:ext cx="3652294" cy="2430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8301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Succesvolle medezeggenschap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3" y="1376818"/>
            <a:ext cx="9276563" cy="5481182"/>
          </a:xfrm>
        </p:spPr>
        <p:txBody>
          <a:bodyPr>
            <a:normAutofit/>
          </a:bodyPr>
          <a:lstStyle/>
          <a:p>
            <a:r>
              <a:rPr lang="nl-NL" dirty="0" smtClean="0"/>
              <a:t>Ministerie van VWS liet onderzoek doen naar het verbeteren van de medezeggenschap voor cliënten in de zorg</a:t>
            </a:r>
          </a:p>
          <a:p>
            <a:r>
              <a:rPr lang="nl-NL" dirty="0" smtClean="0"/>
              <a:t>Onderzoekers ontdekten dat cliëntenraden vaak niet zo’n goede afspiegeling geven van de cliëntgroep als zou moeten</a:t>
            </a:r>
          </a:p>
          <a:p>
            <a:r>
              <a:rPr lang="nl-NL" dirty="0" smtClean="0"/>
              <a:t>Lag niet álle cliënten werden vertegenwoordigd</a:t>
            </a:r>
          </a:p>
          <a:p>
            <a:r>
              <a:rPr lang="nl-NL" dirty="0" smtClean="0"/>
              <a:t>Meestal: hoogopgeleide blanke mannen</a:t>
            </a:r>
          </a:p>
          <a:p>
            <a:r>
              <a:rPr lang="nl-NL" dirty="0" smtClean="0"/>
              <a:t>Vrouwen, laagopgeleide en geïmmigreerde cliënten kwamen er amper in voor</a:t>
            </a:r>
          </a:p>
          <a:p>
            <a:r>
              <a:rPr lang="nl-NL" dirty="0" smtClean="0"/>
              <a:t>Vaak niet geselecteerd om hun ervaringen met de zorg maar om hun kennis en kunde rond financiën, management en de zorgsector</a:t>
            </a:r>
          </a:p>
          <a:p>
            <a:r>
              <a:rPr lang="nl-NL" dirty="0" smtClean="0"/>
              <a:t>Vaak moeilijk de juiste mensen te vinden</a:t>
            </a:r>
          </a:p>
          <a:p>
            <a:r>
              <a:rPr lang="nl-NL" dirty="0" smtClean="0"/>
              <a:t>Veel cliënten hebben geen tijd of zijn lichamelijk of mentaal niet in staat de vele en lange vergaderingen bij te wonen.</a:t>
            </a:r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95914" y="-46580"/>
            <a:ext cx="3795858" cy="2079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6459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25098" y="3794247"/>
            <a:ext cx="4328160" cy="3063753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Invloed cliëntenraden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3" y="1363754"/>
            <a:ext cx="9067557" cy="3880773"/>
          </a:xfrm>
        </p:spPr>
        <p:txBody>
          <a:bodyPr/>
          <a:lstStyle/>
          <a:p>
            <a:r>
              <a:rPr lang="nl-NL" dirty="0" smtClean="0"/>
              <a:t>De onderzoekscommissie deed ook onderzoek naar de invloed</a:t>
            </a:r>
          </a:p>
          <a:p>
            <a:r>
              <a:rPr lang="nl-NL" dirty="0" smtClean="0"/>
              <a:t>Wat denken jullie dat er uit kwam? Veel of weinig invloed?</a:t>
            </a:r>
          </a:p>
          <a:p>
            <a:r>
              <a:rPr lang="nl-NL" dirty="0" smtClean="0"/>
              <a:t>Soms zie je dat besturen de cliëntenraad advies vragen over fusies en jaarrekeningen</a:t>
            </a:r>
          </a:p>
          <a:p>
            <a:r>
              <a:rPr lang="nl-NL" dirty="0" smtClean="0"/>
              <a:t>Dat leidt dan af van zaken die er voor de cliënten echt toe doen</a:t>
            </a:r>
          </a:p>
          <a:p>
            <a:r>
              <a:rPr lang="nl-NL" dirty="0" smtClean="0"/>
              <a:t>Gevarieerd broodbeleg, gezamenlijk douchen of de invoering van </a:t>
            </a:r>
            <a:r>
              <a:rPr lang="nl-NL" dirty="0" err="1" smtClean="0"/>
              <a:t>pyamadag</a:t>
            </a:r>
            <a:r>
              <a:rPr lang="nl-NL" dirty="0" smtClean="0"/>
              <a:t> zijn onderwerpen die veel meer recht doen aan inspraak</a:t>
            </a:r>
          </a:p>
          <a:p>
            <a:r>
              <a:rPr lang="nl-NL" dirty="0" smtClean="0"/>
              <a:t>De mond wordt dan gegund maar vaak wordt hun mening niet omgezet in actie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56782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Voorstel: Andere kwaliteitsinstrumenten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416006"/>
            <a:ext cx="8596668" cy="3880773"/>
          </a:xfrm>
        </p:spPr>
        <p:txBody>
          <a:bodyPr/>
          <a:lstStyle/>
          <a:p>
            <a:r>
              <a:rPr lang="nl-NL" dirty="0" smtClean="0"/>
              <a:t>Naast verplichte vergaderingen proberen zorginstellingen nieuwe manieren:</a:t>
            </a:r>
          </a:p>
          <a:p>
            <a:pPr>
              <a:buFontTx/>
              <a:buChar char="-"/>
            </a:pPr>
            <a:r>
              <a:rPr lang="nl-NL" u="sng" dirty="0" smtClean="0"/>
              <a:t>Enquêtes</a:t>
            </a:r>
            <a:r>
              <a:rPr lang="nl-NL" dirty="0" smtClean="0"/>
              <a:t> (mening </a:t>
            </a:r>
            <a:r>
              <a:rPr lang="nl-NL" dirty="0"/>
              <a:t>van veel meer </a:t>
            </a:r>
            <a:r>
              <a:rPr lang="nl-NL" dirty="0" smtClean="0"/>
              <a:t>cliënten wordt zichtbaar)</a:t>
            </a:r>
          </a:p>
          <a:p>
            <a:pPr>
              <a:buFontTx/>
              <a:buChar char="-"/>
            </a:pPr>
            <a:r>
              <a:rPr lang="nl-NL" u="sng" dirty="0" smtClean="0"/>
              <a:t>Klantenpanels</a:t>
            </a:r>
            <a:r>
              <a:rPr lang="nl-NL" dirty="0" smtClean="0"/>
              <a:t> (bijeenkomst verschillende cliënttypes/klanttypes)</a:t>
            </a:r>
          </a:p>
          <a:p>
            <a:pPr>
              <a:buFontTx/>
              <a:buChar char="-"/>
            </a:pPr>
            <a:r>
              <a:rPr lang="nl-NL" dirty="0" smtClean="0"/>
              <a:t>Inschakelen </a:t>
            </a:r>
            <a:r>
              <a:rPr lang="nl-NL" u="sng" dirty="0" smtClean="0"/>
              <a:t>ervaringsdeskundigen</a:t>
            </a:r>
            <a:r>
              <a:rPr lang="nl-NL" dirty="0" smtClean="0"/>
              <a:t> (cliënten of oud-cliënten)</a:t>
            </a:r>
          </a:p>
          <a:p>
            <a:pPr>
              <a:buFontTx/>
              <a:buChar char="-"/>
            </a:pPr>
            <a:r>
              <a:rPr lang="nl-NL" u="sng" dirty="0" smtClean="0"/>
              <a:t>Oproepen tot verbeterpunten </a:t>
            </a:r>
            <a:r>
              <a:rPr lang="nl-NL" dirty="0" smtClean="0"/>
              <a:t>(ideeënbusje)</a:t>
            </a:r>
          </a:p>
          <a:p>
            <a:pPr>
              <a:buFontTx/>
              <a:buChar char="-"/>
            </a:pPr>
            <a:endParaRPr lang="nl-NL" dirty="0"/>
          </a:p>
          <a:p>
            <a:endParaRPr lang="nl-NL" dirty="0" smtClean="0"/>
          </a:p>
          <a:p>
            <a:pPr>
              <a:buFontTx/>
              <a:buChar char="-"/>
            </a:pPr>
            <a:endParaRPr lang="nl-NL" dirty="0" smtClean="0"/>
          </a:p>
          <a:p>
            <a:pPr>
              <a:buFontTx/>
              <a:buChar char="-"/>
            </a:pP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23805" y="3636916"/>
            <a:ext cx="4592411" cy="3083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8261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541</TotalTime>
  <Words>483</Words>
  <Application>Microsoft Office PowerPoint</Application>
  <PresentationFormat>Breedbeeld</PresentationFormat>
  <Paragraphs>65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5" baseType="lpstr">
      <vt:lpstr>Arial</vt:lpstr>
      <vt:lpstr>Trebuchet MS</vt:lpstr>
      <vt:lpstr>Wingdings</vt:lpstr>
      <vt:lpstr>Wingdings 3</vt:lpstr>
      <vt:lpstr>Facet</vt:lpstr>
      <vt:lpstr>Deskundigheid en kwaliteit      Thema 14 </vt:lpstr>
      <vt:lpstr>Kwaliteit waarborgen</vt:lpstr>
      <vt:lpstr>Verschillend situaties….</vt:lpstr>
      <vt:lpstr>Conflictsituatie</vt:lpstr>
      <vt:lpstr>Ziekte gerelateerde problemen</vt:lpstr>
      <vt:lpstr>Vertrouwelijke problemen</vt:lpstr>
      <vt:lpstr>Succesvolle medezeggenschap</vt:lpstr>
      <vt:lpstr>Invloed cliëntenraden</vt:lpstr>
      <vt:lpstr>Voorstel: Andere kwaliteitsinstrumenten</vt:lpstr>
      <vt:lpstr>Opdrachten Angerenstein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Deskundigheid en kwaliteit      Thema 14 </dc:title>
  <dc:creator>Erik Joustra</dc:creator>
  <cp:lastModifiedBy>Simon Poelman</cp:lastModifiedBy>
  <cp:revision>34</cp:revision>
  <dcterms:created xsi:type="dcterms:W3CDTF">2019-03-04T09:41:26Z</dcterms:created>
  <dcterms:modified xsi:type="dcterms:W3CDTF">2020-03-09T12:29:51Z</dcterms:modified>
</cp:coreProperties>
</file>