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33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0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83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716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55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517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469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32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7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16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01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37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96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47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8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10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68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26CF-81FA-44D9-97B1-C74B6AB45433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2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617" y="1129555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nl-NL" sz="3500" dirty="0">
                <a:solidFill>
                  <a:schemeClr val="accent2"/>
                </a:solidFill>
              </a:rPr>
              <a:t>Deskundigheid en kwaliteit</a:t>
            </a:r>
            <a:br>
              <a:rPr lang="nl-NL" sz="3500" dirty="0">
                <a:solidFill>
                  <a:schemeClr val="accent2"/>
                </a:solidFill>
              </a:rPr>
            </a:br>
            <a:r>
              <a:rPr lang="nl-NL" sz="3500" dirty="0">
                <a:solidFill>
                  <a:schemeClr val="accent2"/>
                </a:solidFill>
              </a:rPr>
              <a:t>		   Thema 14</a:t>
            </a:r>
            <a:r>
              <a:rPr lang="nl-NL" sz="3500" dirty="0">
                <a:solidFill>
                  <a:schemeClr val="tx1"/>
                </a:solidFill>
              </a:rPr>
              <a:t/>
            </a:r>
            <a:br>
              <a:rPr lang="nl-NL" sz="3500" dirty="0">
                <a:solidFill>
                  <a:schemeClr val="tx1"/>
                </a:solidFill>
              </a:rPr>
            </a:br>
            <a:endParaRPr lang="nl-NL" sz="3500" dirty="0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7617" y="2332101"/>
            <a:ext cx="7766936" cy="1096899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2"/>
                </a:solidFill>
              </a:rPr>
              <a:t>W17MZ</a:t>
            </a:r>
            <a:endParaRPr lang="nl-NL" dirty="0">
              <a:solidFill>
                <a:schemeClr val="accent2"/>
              </a:solidFill>
            </a:endParaRPr>
          </a:p>
        </p:txBody>
      </p: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118" y="3204929"/>
            <a:ext cx="5095059" cy="285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</a:t>
            </a:r>
            <a:r>
              <a:rPr lang="nl-NL" dirty="0" smtClean="0"/>
              <a:t>Zorg</a:t>
            </a:r>
            <a:endParaRPr lang="nl-NL" dirty="0"/>
          </a:p>
          <a:p>
            <a:r>
              <a:rPr lang="nl-NL" dirty="0"/>
              <a:t>Ga dan naar boek </a:t>
            </a:r>
            <a:r>
              <a:rPr lang="nl-NL" dirty="0" smtClean="0"/>
              <a:t>Maatschappelijke zorg 2</a:t>
            </a:r>
            <a:endParaRPr lang="nl-NL" dirty="0"/>
          </a:p>
          <a:p>
            <a:r>
              <a:rPr lang="nl-NL" dirty="0"/>
              <a:t>Naar VW </a:t>
            </a:r>
            <a:r>
              <a:rPr lang="nl-NL"/>
              <a:t>thema </a:t>
            </a:r>
            <a:r>
              <a:rPr lang="nl-NL" smtClean="0"/>
              <a:t>14</a:t>
            </a:r>
            <a:endParaRPr lang="nl-NL" dirty="0"/>
          </a:p>
          <a:p>
            <a:r>
              <a:rPr lang="nl-NL" dirty="0"/>
              <a:t>Maak opdracht </a:t>
            </a:r>
            <a:r>
              <a:rPr lang="nl-NL" dirty="0" smtClean="0"/>
              <a:t>15 &amp; 16, </a:t>
            </a:r>
            <a:r>
              <a:rPr lang="nl-NL" dirty="0"/>
              <a:t>samen overleggen is prima</a:t>
            </a:r>
          </a:p>
          <a:p>
            <a:r>
              <a:rPr lang="nl-NL" dirty="0"/>
              <a:t>Sla je opdrachten goed op in je pc, is aan het eind van LP </a:t>
            </a:r>
            <a:r>
              <a:rPr lang="nl-NL" dirty="0" smtClean="0"/>
              <a:t>11 je </a:t>
            </a:r>
            <a:r>
              <a:rPr lang="nl-NL" dirty="0"/>
              <a:t>bewijs van inzet en voorwaarde om </a:t>
            </a:r>
            <a:r>
              <a:rPr lang="nl-NL" u="sng" dirty="0"/>
              <a:t>de toets </a:t>
            </a:r>
            <a:r>
              <a:rPr lang="nl-NL" dirty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2" y="-1"/>
            <a:ext cx="2917998" cy="415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0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waarborgen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29069"/>
            <a:ext cx="8596668" cy="3880773"/>
          </a:xfrm>
        </p:spPr>
        <p:txBody>
          <a:bodyPr/>
          <a:lstStyle/>
          <a:p>
            <a:r>
              <a:rPr lang="nl-NL" dirty="0" smtClean="0"/>
              <a:t>Verschillende organen zetten zich in voor waarborgen kwaliteit</a:t>
            </a:r>
          </a:p>
          <a:p>
            <a:pPr>
              <a:buFontTx/>
              <a:buChar char="-"/>
            </a:pPr>
            <a:r>
              <a:rPr lang="nl-NL" dirty="0" smtClean="0"/>
              <a:t>Cliëntenraden</a:t>
            </a:r>
          </a:p>
          <a:p>
            <a:pPr>
              <a:buFontTx/>
              <a:buChar char="-"/>
            </a:pPr>
            <a:r>
              <a:rPr lang="nl-NL" dirty="0" smtClean="0"/>
              <a:t>Patiëntenverenigingen</a:t>
            </a:r>
          </a:p>
          <a:p>
            <a:pPr>
              <a:buFontTx/>
              <a:buChar char="-"/>
            </a:pPr>
            <a:r>
              <a:rPr lang="nl-NL" dirty="0" smtClean="0"/>
              <a:t>Vertrouwenspersonen</a:t>
            </a:r>
          </a:p>
          <a:p>
            <a:pPr>
              <a:buFontTx/>
              <a:buChar char="-"/>
            </a:pPr>
            <a:r>
              <a:rPr lang="nl-NL" dirty="0" smtClean="0"/>
              <a:t>Klachtenfunctionarissen</a:t>
            </a:r>
          </a:p>
          <a:p>
            <a:pPr>
              <a:buFontTx/>
              <a:buChar char="-"/>
            </a:pPr>
            <a:r>
              <a:rPr lang="nl-NL" dirty="0" smtClean="0"/>
              <a:t>Geschilleninstanties</a:t>
            </a:r>
          </a:p>
          <a:p>
            <a:pPr>
              <a:buFontTx/>
              <a:buChar char="-"/>
            </a:pPr>
            <a:r>
              <a:rPr lang="nl-NL" dirty="0" smtClean="0"/>
              <a:t>Klachtencommissies</a:t>
            </a:r>
          </a:p>
          <a:p>
            <a:r>
              <a:rPr lang="nl-NL" dirty="0" smtClean="0"/>
              <a:t>Aan jullie de mooie taak cliënten (en vertegenwoordigers) naar het juiste orgaan te sturen voor de juiste ondersteuning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0" y="4582440"/>
            <a:ext cx="3779520" cy="227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Verschillend situaties….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Conflictsituatie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Ziekte gerelateerde problemen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Vertrouwelijke problemen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90C226"/>
                </a:solidFill>
                <a:ea typeface="+mj-ea"/>
                <a:cs typeface="+mj-cs"/>
              </a:rPr>
              <a:t>…vragen om verschillende handelingswijzen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62086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Conflictsituatie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Onenigheid tussen cliënt en hulpverlener of zorginstantie (handelen/beleid)</a:t>
            </a:r>
          </a:p>
          <a:p>
            <a:r>
              <a:rPr lang="nl-NL" dirty="0" smtClean="0"/>
              <a:t>Er is een ‘verschil van mening’</a:t>
            </a:r>
          </a:p>
          <a:p>
            <a:r>
              <a:rPr lang="nl-NL" dirty="0" smtClean="0"/>
              <a:t>Onbetaalde rekening/onbeleefde houding hulpverlener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Belangrijk voor jullie: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Is er in je instelling een klachtenfunctionaris of enkel een vertrouwenspersoon?</a:t>
            </a:r>
          </a:p>
          <a:p>
            <a:pPr marL="0" indent="0">
              <a:buNone/>
            </a:pPr>
            <a:r>
              <a:rPr lang="nl-NL" dirty="0" smtClean="0"/>
              <a:t>Altijd </a:t>
            </a:r>
            <a:r>
              <a:rPr lang="nl-NL" u="sng" dirty="0" smtClean="0"/>
              <a:t>eerst </a:t>
            </a:r>
            <a:r>
              <a:rPr lang="nl-NL" dirty="0" smtClean="0"/>
              <a:t>doorsturen naar klachtenfunctionaris</a:t>
            </a:r>
          </a:p>
          <a:p>
            <a:pPr marL="0" indent="0">
              <a:buNone/>
            </a:pPr>
            <a:r>
              <a:rPr lang="nl-NL" dirty="0" smtClean="0"/>
              <a:t>Is deze er niet??? -&gt; </a:t>
            </a:r>
            <a:r>
              <a:rPr lang="nl-NL" u="sng" dirty="0" smtClean="0"/>
              <a:t>vertrouwenspersoon</a:t>
            </a:r>
          </a:p>
          <a:p>
            <a:pPr marL="0" indent="0">
              <a:buNone/>
            </a:pPr>
            <a:r>
              <a:rPr lang="nl-NL" dirty="0" smtClean="0"/>
              <a:t>Beiden zullen in de praktijk hetzelfde doen: </a:t>
            </a:r>
            <a:r>
              <a:rPr lang="nl-NL" u="sng" dirty="0" smtClean="0"/>
              <a:t>opstarten klachtenprocedure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84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Ziekte gerelateerde 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9302689" cy="3880773"/>
          </a:xfrm>
        </p:spPr>
        <p:txBody>
          <a:bodyPr/>
          <a:lstStyle/>
          <a:p>
            <a:r>
              <a:rPr lang="nl-NL" dirty="0" smtClean="0"/>
              <a:t>Stuit cliënt op een probleem die raakt aan zijn ziekte?</a:t>
            </a:r>
          </a:p>
          <a:p>
            <a:r>
              <a:rPr lang="nl-NL" dirty="0" smtClean="0"/>
              <a:t>Geef dan aan dat hij kan ‘aankloppen’ bij de patiëntenvereniging voor de juiste (extra) ondersteuning en vooral advies</a:t>
            </a:r>
          </a:p>
          <a:p>
            <a:r>
              <a:rPr lang="nl-NL" dirty="0" smtClean="0"/>
              <a:t>Desgewenst kan het advies van de patiëntenvereniging weer worden teruggekoppeld aan de cliëntenraad als dit bijvoorbeeld voor meerderen interessant is.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97" y="3210878"/>
            <a:ext cx="5669280" cy="292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6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Vertrouwelijke 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5894" y="1230811"/>
            <a:ext cx="8596668" cy="3880773"/>
          </a:xfrm>
        </p:spPr>
        <p:txBody>
          <a:bodyPr/>
          <a:lstStyle/>
          <a:p>
            <a:r>
              <a:rPr lang="nl-NL" dirty="0" smtClean="0"/>
              <a:t>Bij gespreksonderwerpen waarvoor cliënt zich schaamt</a:t>
            </a:r>
          </a:p>
          <a:p>
            <a:r>
              <a:rPr lang="nl-NL" dirty="0" smtClean="0"/>
              <a:t>Vertrouwelijk bespreken</a:t>
            </a:r>
          </a:p>
          <a:p>
            <a:r>
              <a:rPr lang="nl-NL" dirty="0" smtClean="0"/>
              <a:t>Waar denk je aan om vertrouwelijkheid te waarborgen?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40" y="0"/>
            <a:ext cx="2886659" cy="28738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16" y="3302359"/>
            <a:ext cx="3652294" cy="243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Succesvolle medezeggenschap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76818"/>
            <a:ext cx="9276563" cy="5481182"/>
          </a:xfrm>
        </p:spPr>
        <p:txBody>
          <a:bodyPr>
            <a:normAutofit/>
          </a:bodyPr>
          <a:lstStyle/>
          <a:p>
            <a:r>
              <a:rPr lang="nl-NL" dirty="0" smtClean="0"/>
              <a:t>Ministerie van VWS liet onderzoek doen naar het verbeteren van de medezeggenschap voor cliënten in de zorg</a:t>
            </a:r>
          </a:p>
          <a:p>
            <a:r>
              <a:rPr lang="nl-NL" dirty="0" smtClean="0"/>
              <a:t>Onderzoekers ontdekten dat cliëntenraden vaak niet zo’n goede afspiegeling geven van de cliëntgroep als zou moeten</a:t>
            </a:r>
          </a:p>
          <a:p>
            <a:r>
              <a:rPr lang="nl-NL" dirty="0" smtClean="0"/>
              <a:t>Lag niet álle cliënten werden vertegenwoordigd</a:t>
            </a:r>
          </a:p>
          <a:p>
            <a:r>
              <a:rPr lang="nl-NL" dirty="0" smtClean="0"/>
              <a:t>Meestal: hoogopgeleide blanke mannen</a:t>
            </a:r>
          </a:p>
          <a:p>
            <a:r>
              <a:rPr lang="nl-NL" dirty="0" smtClean="0"/>
              <a:t>Vrouwen, laagopgeleide en geïmmigreerde cliënten kwamen er amper in voor</a:t>
            </a:r>
          </a:p>
          <a:p>
            <a:r>
              <a:rPr lang="nl-NL" dirty="0" smtClean="0"/>
              <a:t>Vaak niet geselecteerd om hun ervaringen met de zorg maar om hun kennis en kunde rond financiën, management en de zorgsector</a:t>
            </a:r>
          </a:p>
          <a:p>
            <a:r>
              <a:rPr lang="nl-NL" dirty="0" smtClean="0"/>
              <a:t>Vaak moeilijk de juiste mensen te vinden</a:t>
            </a:r>
          </a:p>
          <a:p>
            <a:r>
              <a:rPr lang="nl-NL" dirty="0" smtClean="0"/>
              <a:t>Veel cliënten hebben geen tijd of zijn lichamelijk of mentaal niet in staat de vele en lange vergaderingen bij te wonen.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914" y="-46580"/>
            <a:ext cx="3795858" cy="207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5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098" y="3794247"/>
            <a:ext cx="4328160" cy="306375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cliëntenraden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63754"/>
            <a:ext cx="9067557" cy="3880773"/>
          </a:xfrm>
        </p:spPr>
        <p:txBody>
          <a:bodyPr/>
          <a:lstStyle/>
          <a:p>
            <a:r>
              <a:rPr lang="nl-NL" dirty="0" smtClean="0"/>
              <a:t>De onderzoekscommissie deed ook onderzoek naar de invloed</a:t>
            </a:r>
          </a:p>
          <a:p>
            <a:r>
              <a:rPr lang="nl-NL" dirty="0" smtClean="0"/>
              <a:t>Wat denken jullie dat er uit kwam? Veel of weinig invloed?</a:t>
            </a:r>
          </a:p>
          <a:p>
            <a:r>
              <a:rPr lang="nl-NL" dirty="0" smtClean="0"/>
              <a:t>Soms zie je dat besturen de cliëntenraad advies vragen over fusies en jaarrekeningen</a:t>
            </a:r>
          </a:p>
          <a:p>
            <a:r>
              <a:rPr lang="nl-NL" dirty="0" smtClean="0"/>
              <a:t>Dat leidt dan af van zaken die er voor de cliënten echt toe doen</a:t>
            </a:r>
          </a:p>
          <a:p>
            <a:r>
              <a:rPr lang="nl-NL" dirty="0" smtClean="0"/>
              <a:t>Gevarieerd broodbeleg, gezamenlijk douchen of de invoering van </a:t>
            </a:r>
            <a:r>
              <a:rPr lang="nl-NL" dirty="0" err="1" smtClean="0"/>
              <a:t>pyamadag</a:t>
            </a:r>
            <a:r>
              <a:rPr lang="nl-NL" dirty="0" smtClean="0"/>
              <a:t> zijn onderwerpen die veel meer recht doen aan inspraak</a:t>
            </a:r>
          </a:p>
          <a:p>
            <a:r>
              <a:rPr lang="nl-NL" dirty="0" smtClean="0"/>
              <a:t>De mond wordt dan gegund maar vaak wordt hun mening niet omgezet in actie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678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Voorstel: Andere kwaliteitsinstrumenten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16006"/>
            <a:ext cx="8596668" cy="3880773"/>
          </a:xfrm>
        </p:spPr>
        <p:txBody>
          <a:bodyPr/>
          <a:lstStyle/>
          <a:p>
            <a:r>
              <a:rPr lang="nl-NL" dirty="0" smtClean="0"/>
              <a:t>Naast verplichte vergaderingen proberen zorginstellingen nieuwe manieren:</a:t>
            </a:r>
          </a:p>
          <a:p>
            <a:pPr>
              <a:buFontTx/>
              <a:buChar char="-"/>
            </a:pPr>
            <a:r>
              <a:rPr lang="nl-NL" u="sng" dirty="0" smtClean="0"/>
              <a:t>Enquêtes</a:t>
            </a:r>
            <a:r>
              <a:rPr lang="nl-NL" dirty="0" smtClean="0"/>
              <a:t> (mening </a:t>
            </a:r>
            <a:r>
              <a:rPr lang="nl-NL" dirty="0"/>
              <a:t>van veel meer </a:t>
            </a:r>
            <a:r>
              <a:rPr lang="nl-NL" dirty="0" smtClean="0"/>
              <a:t>cliënten wordt zichtbaar)</a:t>
            </a:r>
          </a:p>
          <a:p>
            <a:pPr>
              <a:buFontTx/>
              <a:buChar char="-"/>
            </a:pPr>
            <a:r>
              <a:rPr lang="nl-NL" u="sng" dirty="0" smtClean="0"/>
              <a:t>Klantenpanels</a:t>
            </a:r>
            <a:r>
              <a:rPr lang="nl-NL" dirty="0" smtClean="0"/>
              <a:t> (bijeenkomst verschillende cliënttypes/klanttypes)</a:t>
            </a:r>
          </a:p>
          <a:p>
            <a:pPr>
              <a:buFontTx/>
              <a:buChar char="-"/>
            </a:pPr>
            <a:r>
              <a:rPr lang="nl-NL" dirty="0" smtClean="0"/>
              <a:t>Inschakelen </a:t>
            </a:r>
            <a:r>
              <a:rPr lang="nl-NL" u="sng" dirty="0" smtClean="0"/>
              <a:t>ervaringsdeskundigen</a:t>
            </a:r>
            <a:r>
              <a:rPr lang="nl-NL" dirty="0" smtClean="0"/>
              <a:t> (cliënten of oud-cliënten)</a:t>
            </a:r>
          </a:p>
          <a:p>
            <a:pPr>
              <a:buFontTx/>
              <a:buChar char="-"/>
            </a:pPr>
            <a:r>
              <a:rPr lang="nl-NL" u="sng" dirty="0" smtClean="0"/>
              <a:t>Oproepen tot verbeterpunten </a:t>
            </a:r>
            <a:r>
              <a:rPr lang="nl-NL" dirty="0" smtClean="0"/>
              <a:t>(ideeënbusje)</a:t>
            </a:r>
          </a:p>
          <a:p>
            <a:pPr>
              <a:buFontTx/>
              <a:buChar char="-"/>
            </a:pPr>
            <a:endParaRPr lang="nl-NL" dirty="0"/>
          </a:p>
          <a:p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805" y="3636916"/>
            <a:ext cx="4592411" cy="308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6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541</TotalTime>
  <Words>483</Words>
  <Application>Microsoft Office PowerPoint</Application>
  <PresentationFormat>Breedbeeld</PresentationFormat>
  <Paragraphs>65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Deskundigheid en kwaliteit      Thema 14 </vt:lpstr>
      <vt:lpstr>Kwaliteit waarborgen</vt:lpstr>
      <vt:lpstr>Verschillend situaties….</vt:lpstr>
      <vt:lpstr>Conflictsituatie</vt:lpstr>
      <vt:lpstr>Ziekte gerelateerde problemen</vt:lpstr>
      <vt:lpstr>Vertrouwelijke problemen</vt:lpstr>
      <vt:lpstr>Succesvolle medezeggenschap</vt:lpstr>
      <vt:lpstr>Invloed cliëntenraden</vt:lpstr>
      <vt:lpstr>Voorstel: Andere kwaliteitsinstrumenten</vt:lpstr>
      <vt:lpstr>Opdrachten Angerenstein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kwaliteit      Thema 14 </dc:title>
  <dc:creator>Erik Joustra</dc:creator>
  <cp:lastModifiedBy>Simon Poelman</cp:lastModifiedBy>
  <cp:revision>34</cp:revision>
  <dcterms:created xsi:type="dcterms:W3CDTF">2019-03-04T09:41:26Z</dcterms:created>
  <dcterms:modified xsi:type="dcterms:W3CDTF">2020-03-09T12:29:51Z</dcterms:modified>
</cp:coreProperties>
</file>